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8404800" cy="31089600"/>
  <p:notesSz cx="6858000" cy="9144000"/>
  <p:defaultTextStyle>
    <a:defPPr>
      <a:defRPr lang="en-US"/>
    </a:defPPr>
    <a:lvl1pPr marL="0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1pPr>
    <a:lvl2pPr marL="2037490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2pPr>
    <a:lvl3pPr marL="4074979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3pPr>
    <a:lvl4pPr marL="6112471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4pPr>
    <a:lvl5pPr marL="8149961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5pPr>
    <a:lvl6pPr marL="10187450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6pPr>
    <a:lvl7pPr marL="12224940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7pPr>
    <a:lvl8pPr marL="14262430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8pPr>
    <a:lvl9pPr marL="16299921" algn="l" defTabSz="4074979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92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" d="100"/>
          <a:sy n="18" d="100"/>
        </p:scale>
        <p:origin x="1709" y="106"/>
      </p:cViewPr>
      <p:guideLst>
        <p:guide orient="horz" pos="9792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012E0-6C63-4BE2-A439-E344CB1DA83F}" type="datetimeFigureOut">
              <a:rPr lang="en-US" smtClean="0"/>
              <a:pPr/>
              <a:t>6/17/2021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685800"/>
            <a:ext cx="4235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FA6CB-54DD-4747-B339-30F443800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9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594281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88561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782841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377121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971402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565682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159963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754242" algn="l" defTabSz="11885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9657931"/>
            <a:ext cx="32644080" cy="66641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17617440"/>
            <a:ext cx="26883360" cy="7945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74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12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49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87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24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62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299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3B02-602B-420C-9630-EC8CB94E3280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4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2F3EA-39D1-4995-80A4-7151F13D8306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3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480" y="1245028"/>
            <a:ext cx="8641080" cy="26526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40" y="1245028"/>
            <a:ext cx="25283160" cy="26526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4B58-A5DE-44FB-8BFE-A772651FDE6F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E3B0-AD83-48C3-92EE-17B2892393C2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8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5" y="19977950"/>
            <a:ext cx="32644080" cy="6174740"/>
          </a:xfrm>
        </p:spPr>
        <p:txBody>
          <a:bodyPr anchor="t"/>
          <a:lstStyle>
            <a:lvl1pPr algn="l">
              <a:defRPr sz="17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5" y="13177101"/>
            <a:ext cx="32644080" cy="6800848"/>
          </a:xfrm>
        </p:spPr>
        <p:txBody>
          <a:bodyPr anchor="b"/>
          <a:lstStyle>
            <a:lvl1pPr marL="0" indent="0">
              <a:buNone/>
              <a:defRPr sz="8900">
                <a:solidFill>
                  <a:schemeClr val="tx1">
                    <a:tint val="75000"/>
                  </a:schemeClr>
                </a:solidFill>
              </a:defRPr>
            </a:lvl1pPr>
            <a:lvl2pPr marL="203749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407497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611247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4pPr>
            <a:lvl5pPr marL="814996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5pPr>
            <a:lvl6pPr marL="1018745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6pPr>
            <a:lvl7pPr marL="1222494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7pPr>
            <a:lvl8pPr marL="1426243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8pPr>
            <a:lvl9pPr marL="1629992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C8AA-72C3-4535-9611-6BC3725C569F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7254242"/>
            <a:ext cx="16962120" cy="20517700"/>
          </a:xfrm>
        </p:spPr>
        <p:txBody>
          <a:bodyPr/>
          <a:lstStyle>
            <a:lvl1pPr>
              <a:defRPr sz="12500"/>
            </a:lvl1pPr>
            <a:lvl2pPr>
              <a:defRPr sz="10700"/>
            </a:lvl2pPr>
            <a:lvl3pPr>
              <a:defRPr sz="89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2440" y="7254242"/>
            <a:ext cx="16962120" cy="20517700"/>
          </a:xfrm>
        </p:spPr>
        <p:txBody>
          <a:bodyPr/>
          <a:lstStyle>
            <a:lvl1pPr>
              <a:defRPr sz="12500"/>
            </a:lvl1pPr>
            <a:lvl2pPr>
              <a:defRPr sz="10700"/>
            </a:lvl2pPr>
            <a:lvl3pPr>
              <a:defRPr sz="89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29A72-2C6E-4149-B16B-0F8B682F10E1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6959178"/>
            <a:ext cx="16968790" cy="2900255"/>
          </a:xfrm>
        </p:spPr>
        <p:txBody>
          <a:bodyPr anchor="b"/>
          <a:lstStyle>
            <a:lvl1pPr marL="0" indent="0">
              <a:buNone/>
              <a:defRPr sz="10700" b="1"/>
            </a:lvl1pPr>
            <a:lvl2pPr marL="2037490" indent="0">
              <a:buNone/>
              <a:defRPr sz="8900" b="1"/>
            </a:lvl2pPr>
            <a:lvl3pPr marL="4074979" indent="0">
              <a:buNone/>
              <a:defRPr sz="8000" b="1"/>
            </a:lvl3pPr>
            <a:lvl4pPr marL="6112471" indent="0">
              <a:buNone/>
              <a:defRPr sz="7100" b="1"/>
            </a:lvl4pPr>
            <a:lvl5pPr marL="8149961" indent="0">
              <a:buNone/>
              <a:defRPr sz="7100" b="1"/>
            </a:lvl5pPr>
            <a:lvl6pPr marL="10187450" indent="0">
              <a:buNone/>
              <a:defRPr sz="7100" b="1"/>
            </a:lvl6pPr>
            <a:lvl7pPr marL="12224940" indent="0">
              <a:buNone/>
              <a:defRPr sz="7100" b="1"/>
            </a:lvl7pPr>
            <a:lvl8pPr marL="14262430" indent="0">
              <a:buNone/>
              <a:defRPr sz="7100" b="1"/>
            </a:lvl8pPr>
            <a:lvl9pPr marL="16299921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9859433"/>
            <a:ext cx="16968790" cy="17912507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7" y="6959178"/>
            <a:ext cx="16975455" cy="2900255"/>
          </a:xfrm>
        </p:spPr>
        <p:txBody>
          <a:bodyPr anchor="b"/>
          <a:lstStyle>
            <a:lvl1pPr marL="0" indent="0">
              <a:buNone/>
              <a:defRPr sz="10700" b="1"/>
            </a:lvl1pPr>
            <a:lvl2pPr marL="2037490" indent="0">
              <a:buNone/>
              <a:defRPr sz="8900" b="1"/>
            </a:lvl2pPr>
            <a:lvl3pPr marL="4074979" indent="0">
              <a:buNone/>
              <a:defRPr sz="8000" b="1"/>
            </a:lvl3pPr>
            <a:lvl4pPr marL="6112471" indent="0">
              <a:buNone/>
              <a:defRPr sz="7100" b="1"/>
            </a:lvl4pPr>
            <a:lvl5pPr marL="8149961" indent="0">
              <a:buNone/>
              <a:defRPr sz="7100" b="1"/>
            </a:lvl5pPr>
            <a:lvl6pPr marL="10187450" indent="0">
              <a:buNone/>
              <a:defRPr sz="7100" b="1"/>
            </a:lvl6pPr>
            <a:lvl7pPr marL="12224940" indent="0">
              <a:buNone/>
              <a:defRPr sz="7100" b="1"/>
            </a:lvl7pPr>
            <a:lvl8pPr marL="14262430" indent="0">
              <a:buNone/>
              <a:defRPr sz="7100" b="1"/>
            </a:lvl8pPr>
            <a:lvl9pPr marL="16299921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7" y="9859433"/>
            <a:ext cx="16975455" cy="17912507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0849-BD12-4645-9CC8-743446BB2AFC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885D-7469-4F65-8E7B-DDE70C8FB4DF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0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9BFB-862E-4A10-BB3A-FA027C61573A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4" y="1237827"/>
            <a:ext cx="12634915" cy="5267960"/>
          </a:xfrm>
        </p:spPr>
        <p:txBody>
          <a:bodyPr anchor="b"/>
          <a:lstStyle>
            <a:lvl1pPr algn="l">
              <a:defRPr sz="8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237828"/>
            <a:ext cx="21469350" cy="26534114"/>
          </a:xfrm>
        </p:spPr>
        <p:txBody>
          <a:bodyPr/>
          <a:lstStyle>
            <a:lvl1pPr>
              <a:defRPr sz="14300"/>
            </a:lvl1pPr>
            <a:lvl2pPr>
              <a:defRPr sz="12500"/>
            </a:lvl2pPr>
            <a:lvl3pPr>
              <a:defRPr sz="107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4" y="6505788"/>
            <a:ext cx="12634915" cy="21266154"/>
          </a:xfrm>
        </p:spPr>
        <p:txBody>
          <a:bodyPr/>
          <a:lstStyle>
            <a:lvl1pPr marL="0" indent="0">
              <a:buNone/>
              <a:defRPr sz="6200"/>
            </a:lvl1pPr>
            <a:lvl2pPr marL="2037490" indent="0">
              <a:buNone/>
              <a:defRPr sz="5300"/>
            </a:lvl2pPr>
            <a:lvl3pPr marL="4074979" indent="0">
              <a:buNone/>
              <a:defRPr sz="4500"/>
            </a:lvl3pPr>
            <a:lvl4pPr marL="6112471" indent="0">
              <a:buNone/>
              <a:defRPr sz="4000"/>
            </a:lvl4pPr>
            <a:lvl5pPr marL="8149961" indent="0">
              <a:buNone/>
              <a:defRPr sz="4000"/>
            </a:lvl5pPr>
            <a:lvl6pPr marL="10187450" indent="0">
              <a:buNone/>
              <a:defRPr sz="4000"/>
            </a:lvl6pPr>
            <a:lvl7pPr marL="12224940" indent="0">
              <a:buNone/>
              <a:defRPr sz="4000"/>
            </a:lvl7pPr>
            <a:lvl8pPr marL="14262430" indent="0">
              <a:buNone/>
              <a:defRPr sz="4000"/>
            </a:lvl8pPr>
            <a:lvl9pPr marL="16299921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375F3-4DCA-45DE-ADC0-C4C6B1B41EE2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2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0" y="21762720"/>
            <a:ext cx="23042880" cy="2569214"/>
          </a:xfrm>
        </p:spPr>
        <p:txBody>
          <a:bodyPr anchor="b"/>
          <a:lstStyle>
            <a:lvl1pPr algn="l">
              <a:defRPr sz="8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0" y="2777913"/>
            <a:ext cx="23042880" cy="18653760"/>
          </a:xfrm>
        </p:spPr>
        <p:txBody>
          <a:bodyPr/>
          <a:lstStyle>
            <a:lvl1pPr marL="0" indent="0">
              <a:buNone/>
              <a:defRPr sz="14300"/>
            </a:lvl1pPr>
            <a:lvl2pPr marL="2037490" indent="0">
              <a:buNone/>
              <a:defRPr sz="12500"/>
            </a:lvl2pPr>
            <a:lvl3pPr marL="4074979" indent="0">
              <a:buNone/>
              <a:defRPr sz="10700"/>
            </a:lvl3pPr>
            <a:lvl4pPr marL="6112471" indent="0">
              <a:buNone/>
              <a:defRPr sz="8900"/>
            </a:lvl4pPr>
            <a:lvl5pPr marL="8149961" indent="0">
              <a:buNone/>
              <a:defRPr sz="8900"/>
            </a:lvl5pPr>
            <a:lvl6pPr marL="10187450" indent="0">
              <a:buNone/>
              <a:defRPr sz="8900"/>
            </a:lvl6pPr>
            <a:lvl7pPr marL="12224940" indent="0">
              <a:buNone/>
              <a:defRPr sz="8900"/>
            </a:lvl7pPr>
            <a:lvl8pPr marL="14262430" indent="0">
              <a:buNone/>
              <a:defRPr sz="8900"/>
            </a:lvl8pPr>
            <a:lvl9pPr marL="16299921" indent="0">
              <a:buNone/>
              <a:defRPr sz="8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0" y="24331932"/>
            <a:ext cx="23042880" cy="3648708"/>
          </a:xfrm>
        </p:spPr>
        <p:txBody>
          <a:bodyPr/>
          <a:lstStyle>
            <a:lvl1pPr marL="0" indent="0">
              <a:buNone/>
              <a:defRPr sz="6200"/>
            </a:lvl1pPr>
            <a:lvl2pPr marL="2037490" indent="0">
              <a:buNone/>
              <a:defRPr sz="5300"/>
            </a:lvl2pPr>
            <a:lvl3pPr marL="4074979" indent="0">
              <a:buNone/>
              <a:defRPr sz="4500"/>
            </a:lvl3pPr>
            <a:lvl4pPr marL="6112471" indent="0">
              <a:buNone/>
              <a:defRPr sz="4000"/>
            </a:lvl4pPr>
            <a:lvl5pPr marL="8149961" indent="0">
              <a:buNone/>
              <a:defRPr sz="4000"/>
            </a:lvl5pPr>
            <a:lvl6pPr marL="10187450" indent="0">
              <a:buNone/>
              <a:defRPr sz="4000"/>
            </a:lvl6pPr>
            <a:lvl7pPr marL="12224940" indent="0">
              <a:buNone/>
              <a:defRPr sz="4000"/>
            </a:lvl7pPr>
            <a:lvl8pPr marL="14262430" indent="0">
              <a:buNone/>
              <a:defRPr sz="4000"/>
            </a:lvl8pPr>
            <a:lvl9pPr marL="16299921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0619-7CFD-46CF-91E0-DF163717FEF8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6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1245027"/>
            <a:ext cx="34564320" cy="5181600"/>
          </a:xfrm>
          <a:prstGeom prst="rect">
            <a:avLst/>
          </a:prstGeom>
        </p:spPr>
        <p:txBody>
          <a:bodyPr vert="horz" lIns="407497" tIns="203749" rIns="407497" bIns="2037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7254242"/>
            <a:ext cx="34564320" cy="20517700"/>
          </a:xfrm>
          <a:prstGeom prst="rect">
            <a:avLst/>
          </a:prstGeom>
        </p:spPr>
        <p:txBody>
          <a:bodyPr vert="horz" lIns="407497" tIns="203749" rIns="407497" bIns="203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240" y="28815457"/>
            <a:ext cx="8961120" cy="1655233"/>
          </a:xfrm>
          <a:prstGeom prst="rect">
            <a:avLst/>
          </a:prstGeom>
        </p:spPr>
        <p:txBody>
          <a:bodyPr vert="horz" lIns="407497" tIns="203749" rIns="407497" bIns="203749" rtlCol="0" anchor="ctr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10524-DADC-444F-92DE-96E5B74DCA65}" type="datetime1">
              <a:rPr lang="en-US" smtClean="0"/>
              <a:pPr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0" y="28815457"/>
            <a:ext cx="12161520" cy="1655233"/>
          </a:xfrm>
          <a:prstGeom prst="rect">
            <a:avLst/>
          </a:prstGeom>
        </p:spPr>
        <p:txBody>
          <a:bodyPr vert="horz" lIns="407497" tIns="203749" rIns="407497" bIns="203749" rtlCol="0" anchor="ctr"/>
          <a:lstStyle>
            <a:lvl1pPr algn="ct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0" y="28815457"/>
            <a:ext cx="8961120" cy="1655233"/>
          </a:xfrm>
          <a:prstGeom prst="rect">
            <a:avLst/>
          </a:prstGeom>
        </p:spPr>
        <p:txBody>
          <a:bodyPr vert="horz" lIns="407497" tIns="203749" rIns="407497" bIns="203749" rtlCol="0" anchor="ctr"/>
          <a:lstStyle>
            <a:lvl1pPr algn="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EB574-36B2-4CD7-A2E0-CA22D7CD5F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3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074979" rtl="0" eaLnBrk="1" latinLnBrk="0" hangingPunct="1">
        <a:spcBef>
          <a:spcPct val="0"/>
        </a:spcBef>
        <a:buNone/>
        <a:defRPr sz="19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8118" indent="-1528118" algn="l" defTabSz="4074979" rtl="0" eaLnBrk="1" latinLnBrk="0" hangingPunct="1">
        <a:spcBef>
          <a:spcPct val="20000"/>
        </a:spcBef>
        <a:buFont typeface="Arial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0921" indent="-1273431" algn="l" defTabSz="4074979" rtl="0" eaLnBrk="1" latinLnBrk="0" hangingPunct="1">
        <a:spcBef>
          <a:spcPct val="20000"/>
        </a:spcBef>
        <a:buFont typeface="Arial" pitchFamily="34" charset="0"/>
        <a:buChar char="–"/>
        <a:defRPr sz="12500" kern="1200">
          <a:solidFill>
            <a:schemeClr val="tx1"/>
          </a:solidFill>
          <a:latin typeface="+mn-lt"/>
          <a:ea typeface="+mn-ea"/>
          <a:cs typeface="+mn-cs"/>
        </a:defRPr>
      </a:lvl2pPr>
      <a:lvl3pPr marL="5093726" indent="-1018745" algn="l" defTabSz="4074979" rtl="0" eaLnBrk="1" latinLnBrk="0" hangingPunct="1">
        <a:spcBef>
          <a:spcPct val="20000"/>
        </a:spcBef>
        <a:buFont typeface="Arial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7131215" indent="-1018745" algn="l" defTabSz="4074979" rtl="0" eaLnBrk="1" latinLnBrk="0" hangingPunct="1">
        <a:spcBef>
          <a:spcPct val="20000"/>
        </a:spcBef>
        <a:buFont typeface="Arial" pitchFamily="34" charset="0"/>
        <a:buChar char="–"/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168705" indent="-1018745" algn="l" defTabSz="4074979" rtl="0" eaLnBrk="1" latinLnBrk="0" hangingPunct="1">
        <a:spcBef>
          <a:spcPct val="20000"/>
        </a:spcBef>
        <a:buFont typeface="Arial" pitchFamily="34" charset="0"/>
        <a:buChar char="»"/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6196" indent="-1018745" algn="l" defTabSz="4074979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43685" indent="-1018745" algn="l" defTabSz="4074979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1176" indent="-1018745" algn="l" defTabSz="4074979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18666" indent="-1018745" algn="l" defTabSz="4074979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490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74979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112471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49961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7450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4940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262430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299921" algn="l" defTabSz="4074979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38404800" cy="36703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Exploring the Impact of a Rare Event: Tornado in Tampa Florida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9001" y="4118458"/>
            <a:ext cx="7912100" cy="1351123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9001" y="5656750"/>
            <a:ext cx="11272520" cy="1412678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pPr algn="just"/>
            <a:r>
              <a:rPr lang="en-US" sz="4200" dirty="0">
                <a:solidFill>
                  <a:schemeClr val="bg1"/>
                </a:solidFill>
              </a:rPr>
              <a:t>This project we are Exploring the Impact of Tornados from Florida.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60120" y="10967721"/>
            <a:ext cx="14935200" cy="1351123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40131" y="12522200"/>
            <a:ext cx="11201400" cy="4644332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bg1"/>
                </a:solidFill>
              </a:rPr>
              <a:t>Data on tornado tracts were obtained from the NOAA Storm Prediction Center, SVRGIS page.  Attributes included: date, time, length, width, and start and end locations.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chemeClr val="bg1"/>
                </a:solidFill>
              </a:rPr>
              <a:t>Data on parcel boundaries were obtained from the NJ Office of GIS, “Parcels and MOD-IV Composite of New Jersey.”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60120" y="17274780"/>
            <a:ext cx="17424400" cy="1351123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40129" y="18656539"/>
            <a:ext cx="11121390" cy="7875986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pPr algn="just"/>
            <a:r>
              <a:rPr lang="en-US" sz="4200" dirty="0">
                <a:solidFill>
                  <a:schemeClr val="bg1"/>
                </a:solidFill>
              </a:rPr>
              <a:t>To explore the impact of this particular tornado, I completed the following steps: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200" dirty="0">
                <a:solidFill>
                  <a:schemeClr val="bg1"/>
                </a:solidFill>
              </a:rPr>
              <a:t>Created a Model in ArcGIS Pro to document the processes and steps (see Figure 1).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200" dirty="0">
                <a:solidFill>
                  <a:schemeClr val="bg1"/>
                </a:solidFill>
              </a:rPr>
              <a:t>Selected the specific Florida tornado event from the over 63 thousand tornados in the NOAA SVRGIS database (1950-2019).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200" dirty="0">
                <a:solidFill>
                  <a:schemeClr val="bg1"/>
                </a:solidFill>
              </a:rPr>
              <a:t>Created a buffer of 25 yards, characterizing the 50 yard width of the tornado.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200" dirty="0">
                <a:solidFill>
                  <a:schemeClr val="bg1"/>
                </a:solidFill>
              </a:rPr>
              <a:t>Clipped parcel boundaries to determine how many properties may have been affected by the tornado.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634302" y="9555250"/>
            <a:ext cx="10768403" cy="35363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18856" tIns="59428" rIns="118856" bIns="59428" rtlCol="0">
            <a:spAutoFit/>
          </a:bodyPr>
          <a:lstStyle/>
          <a:p>
            <a:r>
              <a:rPr lang="en-US" sz="3700" b="1" u="sng" dirty="0">
                <a:solidFill>
                  <a:schemeClr val="bg1"/>
                </a:solidFill>
              </a:rPr>
              <a:t>Figure 1 (above): Visual Diagram of Model and Processes</a:t>
            </a:r>
            <a:endParaRPr lang="en-US" sz="3700" dirty="0">
              <a:solidFill>
                <a:schemeClr val="bg1"/>
              </a:solidFill>
            </a:endParaRPr>
          </a:p>
          <a:p>
            <a:endParaRPr lang="en-US" sz="3700" dirty="0">
              <a:solidFill>
                <a:schemeClr val="bg1"/>
              </a:solidFill>
            </a:endParaRPr>
          </a:p>
          <a:p>
            <a:r>
              <a:rPr lang="en-US" sz="3700" b="1" u="sng" dirty="0">
                <a:solidFill>
                  <a:schemeClr val="bg1"/>
                </a:solidFill>
              </a:rPr>
              <a:t>Figure 2 (below): Location of Florida, Tampa where the Tornado was traced, and Example of Properties Affected</a:t>
            </a:r>
            <a:endParaRPr lang="en-US" sz="37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060400" y="4168783"/>
            <a:ext cx="17424400" cy="1351123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140409" y="5550543"/>
            <a:ext cx="11121390" cy="7875986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pPr algn="just"/>
            <a:r>
              <a:rPr lang="en-US" sz="4200" dirty="0">
                <a:solidFill>
                  <a:schemeClr val="bg1"/>
                </a:solidFill>
              </a:rPr>
              <a:t>The NOAA SVRGIS database is useful not only for larger regional analyses, but also for specific studies of single tornado events.</a:t>
            </a:r>
          </a:p>
          <a:p>
            <a:pPr algn="just"/>
            <a:endParaRPr lang="en-US" sz="4200" dirty="0">
              <a:solidFill>
                <a:schemeClr val="bg1"/>
              </a:solidFill>
            </a:endParaRPr>
          </a:p>
          <a:p>
            <a:pPr algn="just"/>
            <a:r>
              <a:rPr lang="en-US" sz="4200" dirty="0">
                <a:solidFill>
                  <a:schemeClr val="bg1"/>
                </a:solidFill>
              </a:rPr>
              <a:t>By combining tornado tract information, buffer analysis, and clip processes, it is possible to identify specific locations and the potential impact of severe weather events.</a:t>
            </a:r>
          </a:p>
          <a:p>
            <a:pPr algn="just"/>
            <a:endParaRPr lang="en-US" sz="4200" dirty="0">
              <a:solidFill>
                <a:schemeClr val="bg1"/>
              </a:solidFill>
            </a:endParaRPr>
          </a:p>
          <a:p>
            <a:pPr algn="just"/>
            <a:r>
              <a:rPr lang="en-US" sz="4200" dirty="0">
                <a:solidFill>
                  <a:schemeClr val="bg1"/>
                </a:solidFill>
              </a:rPr>
              <a:t>Future work might explore automating the steps displayed in this exercise to simplify severe weather impact analysis.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140409" y="13849855"/>
            <a:ext cx="17424400" cy="1351123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Bibliography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220418" y="15231614"/>
            <a:ext cx="11121390" cy="7229655"/>
          </a:xfrm>
          <a:prstGeom prst="rect">
            <a:avLst/>
          </a:prstGeom>
          <a:noFill/>
        </p:spPr>
        <p:txBody>
          <a:bodyPr wrap="square" lIns="118856" tIns="59428" rIns="118856" bIns="59428" rtlCol="0">
            <a:spAutoFit/>
          </a:bodyPr>
          <a:lstStyle/>
          <a:p>
            <a:pPr algn="just"/>
            <a:r>
              <a:rPr lang="en-US" sz="4200" dirty="0">
                <a:solidFill>
                  <a:schemeClr val="bg1"/>
                </a:solidFill>
              </a:rPr>
              <a:t>ESRI. 2019. ArcGIS Pro: Model Builder. Redlands, CA.</a:t>
            </a:r>
          </a:p>
          <a:p>
            <a:pPr algn="just"/>
            <a:endParaRPr lang="en-US" sz="4200" dirty="0">
              <a:solidFill>
                <a:schemeClr val="bg1"/>
              </a:solidFill>
            </a:endParaRPr>
          </a:p>
          <a:p>
            <a:pPr algn="just"/>
            <a:r>
              <a:rPr lang="en-US" sz="4200" dirty="0">
                <a:solidFill>
                  <a:schemeClr val="bg1"/>
                </a:solidFill>
              </a:rPr>
              <a:t>NJOIS.  2019.  Parcels and MOD-IV Composite of Florida.  Downloaded 28 October 2019.</a:t>
            </a:r>
          </a:p>
          <a:p>
            <a:pPr algn="just"/>
            <a:endParaRPr lang="en-US" sz="4200" dirty="0">
              <a:solidFill>
                <a:schemeClr val="bg1"/>
              </a:solidFill>
            </a:endParaRPr>
          </a:p>
          <a:p>
            <a:pPr algn="just"/>
            <a:r>
              <a:rPr lang="en-US" sz="4200" dirty="0">
                <a:solidFill>
                  <a:schemeClr val="bg1"/>
                </a:solidFill>
              </a:rPr>
              <a:t>NOAA. 2019. NOAA Storm Prediction Center: Severe Weather GIS Data Page. Downloaded: 28 October 2019.</a:t>
            </a:r>
          </a:p>
          <a:p>
            <a:pPr algn="just"/>
            <a:endParaRPr lang="en-US" sz="4200" dirty="0">
              <a:solidFill>
                <a:schemeClr val="bg1"/>
              </a:solidFill>
            </a:endParaRPr>
          </a:p>
          <a:p>
            <a:pPr algn="just"/>
            <a:endParaRPr lang="en-US" sz="42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hermetica.pagesperso-orange.fr/Nasa_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43330" y="25562560"/>
            <a:ext cx="1760220" cy="189992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http://www.lpomusic.com/files/musician/Mellon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23590" y="25562560"/>
            <a:ext cx="1760220" cy="189992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0" name="Picture 6" descr="https://www.drew.edu/Communications/wp-content/uploads/sites/4/drewaddre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11913" y="23287892"/>
            <a:ext cx="5089191" cy="189992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8" name="TextBox 27"/>
          <p:cNvSpPr txBox="1"/>
          <p:nvPr/>
        </p:nvSpPr>
        <p:spPr>
          <a:xfrm>
            <a:off x="26643330" y="27837228"/>
            <a:ext cx="11041380" cy="1734093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US" sz="5300" dirty="0">
                <a:solidFill>
                  <a:schemeClr val="bg1"/>
                </a:solidFill>
              </a:rPr>
              <a:t>Henrique Tamayo</a:t>
            </a:r>
          </a:p>
          <a:p>
            <a:r>
              <a:rPr lang="en-US" sz="5300" dirty="0">
                <a:solidFill>
                  <a:schemeClr val="bg1"/>
                </a:solidFill>
              </a:rPr>
              <a:t>17 June 2021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0" y="3281680"/>
            <a:ext cx="384048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53F0FB7-9637-48B7-87FD-3783E7301B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8235" y="13849855"/>
            <a:ext cx="11725342" cy="78759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81FEE8-7133-40A6-9497-B2B6D3CA2C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8235" y="22206430"/>
            <a:ext cx="12428715" cy="80819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521A76-AECD-429E-A3FB-C53285F7DA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3513" y="3977781"/>
            <a:ext cx="10768403" cy="520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82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326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Exploring the Impact of a Rare Event: Tornado in Tampa Florida</vt:lpstr>
    </vt:vector>
  </TitlesOfParts>
  <Company>Drew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Armed Conflict and Urbanization: Case Studies across ACLED Datasets</dc:title>
  <dc:creator>Lisa Jordan</dc:creator>
  <cp:lastModifiedBy>Henrique Tamayo</cp:lastModifiedBy>
  <cp:revision>40</cp:revision>
  <dcterms:created xsi:type="dcterms:W3CDTF">2013-10-29T16:53:19Z</dcterms:created>
  <dcterms:modified xsi:type="dcterms:W3CDTF">2021-06-17T15:05:35Z</dcterms:modified>
</cp:coreProperties>
</file>